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Helios Condensed" panose="020B0604020202020204" charset="0"/>
      <p:regular r:id="rId14"/>
    </p:embeddedFont>
    <p:embeddedFont>
      <p:font typeface="Helios Condensed Bold" panose="020B0604020202020204" charset="0"/>
      <p:regular r:id="rId15"/>
    </p:embeddedFont>
    <p:embeddedFont>
      <p:font typeface="TC Milo" panose="020B0604020202020204" charset="0"/>
      <p:regular r:id="rId16"/>
    </p:embeddedFont>
    <p:embeddedFont>
      <p:font typeface="Twister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1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pn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9816" y="1735385"/>
            <a:ext cx="6532547" cy="6134061"/>
          </a:xfrm>
          <a:custGeom>
            <a:avLst/>
            <a:gdLst/>
            <a:ahLst/>
            <a:cxnLst/>
            <a:rect l="l" t="t" r="r" b="b"/>
            <a:pathLst>
              <a:path w="6532547" h="6134061">
                <a:moveTo>
                  <a:pt x="0" y="0"/>
                </a:moveTo>
                <a:lnTo>
                  <a:pt x="6532546" y="0"/>
                </a:lnTo>
                <a:lnTo>
                  <a:pt x="6532546" y="6134061"/>
                </a:lnTo>
                <a:lnTo>
                  <a:pt x="0" y="61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229917" y="5290177"/>
            <a:ext cx="5124947" cy="4996823"/>
          </a:xfrm>
          <a:custGeom>
            <a:avLst/>
            <a:gdLst/>
            <a:ahLst/>
            <a:cxnLst/>
            <a:rect l="l" t="t" r="r" b="b"/>
            <a:pathLst>
              <a:path w="5124947" h="4996823">
                <a:moveTo>
                  <a:pt x="5124947" y="0"/>
                </a:moveTo>
                <a:lnTo>
                  <a:pt x="0" y="0"/>
                </a:lnTo>
                <a:lnTo>
                  <a:pt x="0" y="4996823"/>
                </a:lnTo>
                <a:lnTo>
                  <a:pt x="5124947" y="4996823"/>
                </a:lnTo>
                <a:lnTo>
                  <a:pt x="51249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6836" y="2035456"/>
            <a:ext cx="8638226" cy="310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37"/>
              </a:lnSpc>
            </a:pPr>
            <a:r>
              <a:rPr lang="en-US" sz="8884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 Impact of Social Media on Mental Health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004" y="4526190"/>
            <a:ext cx="3260672" cy="225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36"/>
              </a:lnSpc>
            </a:pPr>
            <a:r>
              <a:rPr lang="en-US" sz="13026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98650" y="7793246"/>
            <a:ext cx="4144025" cy="58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76"/>
              </a:lnSpc>
            </a:pPr>
            <a:r>
              <a:rPr lang="en-US" sz="3340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By : Aya Laheb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109" y="6054328"/>
            <a:ext cx="6359006" cy="218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9"/>
              </a:lnSpc>
            </a:pPr>
            <a:r>
              <a:rPr lang="en-US" sz="2879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Demographic Trends:</a:t>
            </a:r>
          </a:p>
          <a:p>
            <a:pPr algn="l">
              <a:lnSpc>
                <a:spcPts val="2784"/>
              </a:lnSpc>
            </a:pPr>
            <a:endParaRPr lang="en-US" sz="287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Younger participants (20-30) are the most affected.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Females report higher engagement with social media.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502983" y="7661108"/>
            <a:ext cx="3523765" cy="4114800"/>
          </a:xfrm>
          <a:custGeom>
            <a:avLst/>
            <a:gdLst/>
            <a:ahLst/>
            <a:cxnLst/>
            <a:rect l="l" t="t" r="r" b="b"/>
            <a:pathLst>
              <a:path w="3523765" h="4114800">
                <a:moveTo>
                  <a:pt x="0" y="0"/>
                </a:moveTo>
                <a:lnTo>
                  <a:pt x="3523765" y="0"/>
                </a:lnTo>
                <a:lnTo>
                  <a:pt x="35237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369245" y="-110497"/>
            <a:ext cx="4135697" cy="2278393"/>
          </a:xfrm>
          <a:custGeom>
            <a:avLst/>
            <a:gdLst/>
            <a:ahLst/>
            <a:cxnLst/>
            <a:rect l="l" t="t" r="r" b="b"/>
            <a:pathLst>
              <a:path w="4135697" h="2278393">
                <a:moveTo>
                  <a:pt x="4135697" y="0"/>
                </a:moveTo>
                <a:lnTo>
                  <a:pt x="0" y="0"/>
                </a:lnTo>
                <a:lnTo>
                  <a:pt x="0" y="2278394"/>
                </a:lnTo>
                <a:lnTo>
                  <a:pt x="4135697" y="2278394"/>
                </a:lnTo>
                <a:lnTo>
                  <a:pt x="41356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766" y="3461637"/>
            <a:ext cx="3068096" cy="2298283"/>
          </a:xfrm>
          <a:custGeom>
            <a:avLst/>
            <a:gdLst/>
            <a:ahLst/>
            <a:cxnLst/>
            <a:rect l="l" t="t" r="r" b="b"/>
            <a:pathLst>
              <a:path w="3068096" h="2298283">
                <a:moveTo>
                  <a:pt x="0" y="0"/>
                </a:moveTo>
                <a:lnTo>
                  <a:pt x="3068096" y="0"/>
                </a:lnTo>
                <a:lnTo>
                  <a:pt x="3068096" y="2298282"/>
                </a:lnTo>
                <a:lnTo>
                  <a:pt x="0" y="2298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27847" y="1404237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3803" y="2167897"/>
            <a:ext cx="3179618" cy="4114800"/>
          </a:xfrm>
          <a:custGeom>
            <a:avLst/>
            <a:gdLst/>
            <a:ahLst/>
            <a:cxnLst/>
            <a:rect l="l" t="t" r="r" b="b"/>
            <a:pathLst>
              <a:path w="3179618" h="4114800">
                <a:moveTo>
                  <a:pt x="0" y="0"/>
                </a:moveTo>
                <a:lnTo>
                  <a:pt x="3179618" y="0"/>
                </a:lnTo>
                <a:lnTo>
                  <a:pt x="3179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77461" y="4828335"/>
            <a:ext cx="1933079" cy="2432937"/>
          </a:xfrm>
          <a:custGeom>
            <a:avLst/>
            <a:gdLst/>
            <a:ahLst/>
            <a:cxnLst/>
            <a:rect l="l" t="t" r="r" b="b"/>
            <a:pathLst>
              <a:path w="1933079" h="2432937">
                <a:moveTo>
                  <a:pt x="0" y="0"/>
                </a:moveTo>
                <a:lnTo>
                  <a:pt x="1933078" y="0"/>
                </a:lnTo>
                <a:lnTo>
                  <a:pt x="1933078" y="2432937"/>
                </a:lnTo>
                <a:lnTo>
                  <a:pt x="0" y="2432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30331" y="6054328"/>
            <a:ext cx="6359006" cy="288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9"/>
              </a:lnSpc>
            </a:pPr>
            <a:r>
              <a:rPr lang="en-US" sz="2879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Social Media Usage Patterns:</a:t>
            </a:r>
          </a:p>
          <a:p>
            <a:pPr algn="l">
              <a:lnSpc>
                <a:spcPts val="2784"/>
              </a:lnSpc>
            </a:pPr>
            <a:endParaRPr lang="en-US" sz="287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Prolonged use linked to higher anxiety and depression.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High distractibility and frequent self-comparison observed.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197015"/>
            <a:ext cx="6624394" cy="176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Insights and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81774" y="977967"/>
            <a:ext cx="4827946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32836" y="1097484"/>
            <a:ext cx="6273785" cy="5891084"/>
          </a:xfrm>
          <a:custGeom>
            <a:avLst/>
            <a:gdLst/>
            <a:ahLst/>
            <a:cxnLst/>
            <a:rect l="l" t="t" r="r" b="b"/>
            <a:pathLst>
              <a:path w="6273785" h="5891084">
                <a:moveTo>
                  <a:pt x="0" y="0"/>
                </a:moveTo>
                <a:lnTo>
                  <a:pt x="6273785" y="0"/>
                </a:lnTo>
                <a:lnTo>
                  <a:pt x="6273785" y="5891084"/>
                </a:lnTo>
                <a:lnTo>
                  <a:pt x="0" y="589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080157" y="7054515"/>
            <a:ext cx="8179143" cy="176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6479" y="885695"/>
            <a:ext cx="7507521" cy="14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5" lvl="1" indent="-356233" algn="l">
              <a:lnSpc>
                <a:spcPts val="3860"/>
              </a:lnSpc>
              <a:buFont typeface="Arial"/>
              <a:buChar char="•"/>
            </a:pPr>
            <a:r>
              <a:rPr lang="en-US" sz="3299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Time Management:</a:t>
            </a:r>
          </a:p>
          <a:p>
            <a:pPr algn="l">
              <a:lnSpc>
                <a:spcPts val="3860"/>
              </a:lnSpc>
            </a:pPr>
            <a:endParaRPr lang="en-US" sz="329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  <a:p>
            <a:pPr algn="l">
              <a:lnSpc>
                <a:spcPts val="3860"/>
              </a:lnSpc>
            </a:pPr>
            <a:endParaRPr lang="en-US" sz="329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10736" y="1630119"/>
            <a:ext cx="6359006" cy="820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r>
              <a:rPr lang="en-US" sz="27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 Encourage balanced social media use through time- tracking apps.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0736" y="3974562"/>
            <a:ext cx="6359006" cy="163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endParaRPr/>
          </a:p>
          <a:p>
            <a:pPr algn="l">
              <a:lnSpc>
                <a:spcPts val="3275"/>
              </a:lnSpc>
            </a:pPr>
            <a:r>
              <a:rPr lang="en-US" sz="27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Provide resources to educate users on the effects of social media.</a:t>
            </a:r>
          </a:p>
          <a:p>
            <a:pPr algn="l">
              <a:lnSpc>
                <a:spcPts val="3275"/>
              </a:lnSpc>
            </a:pPr>
            <a:endParaRPr lang="en-US" sz="279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10736" y="6506065"/>
            <a:ext cx="6359006" cy="163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5"/>
              </a:lnSpc>
            </a:pPr>
            <a:endParaRPr/>
          </a:p>
          <a:p>
            <a:pPr algn="l">
              <a:lnSpc>
                <a:spcPts val="3275"/>
              </a:lnSpc>
            </a:pPr>
            <a:r>
              <a:rPr lang="en-US" sz="27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Highlight productive ways to engage with social platforms.</a:t>
            </a:r>
          </a:p>
          <a:p>
            <a:pPr algn="l">
              <a:lnSpc>
                <a:spcPts val="3275"/>
              </a:lnSpc>
            </a:pPr>
            <a:endParaRPr lang="en-US" sz="279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6479" y="2843588"/>
            <a:ext cx="6359006" cy="14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endParaRPr/>
          </a:p>
          <a:p>
            <a:pPr marL="712465" lvl="1" indent="-356233" algn="l">
              <a:lnSpc>
                <a:spcPts val="3860"/>
              </a:lnSpc>
              <a:buFont typeface="Arial"/>
              <a:buChar char="•"/>
            </a:pPr>
            <a:r>
              <a:rPr lang="en-US" sz="3299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 Mental Health Awareness:</a:t>
            </a:r>
          </a:p>
          <a:p>
            <a:pPr algn="l">
              <a:lnSpc>
                <a:spcPts val="3860"/>
              </a:lnSpc>
            </a:pPr>
            <a:endParaRPr lang="en-US" sz="329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6479" y="6004511"/>
            <a:ext cx="6359006" cy="98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 algn="l">
              <a:lnSpc>
                <a:spcPts val="3861"/>
              </a:lnSpc>
              <a:buFont typeface="Arial"/>
              <a:buChar char="•"/>
            </a:pPr>
            <a:r>
              <a:rPr lang="en-US" sz="3300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 Promote Purposeful Use:</a:t>
            </a:r>
          </a:p>
          <a:p>
            <a:pPr algn="l">
              <a:lnSpc>
                <a:spcPts val="3861"/>
              </a:lnSpc>
            </a:pPr>
            <a:endParaRPr lang="en-US" sz="3300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04633">
            <a:off x="11011865" y="2626796"/>
            <a:ext cx="11168447" cy="2396140"/>
          </a:xfrm>
          <a:custGeom>
            <a:avLst/>
            <a:gdLst/>
            <a:ahLst/>
            <a:cxnLst/>
            <a:rect l="l" t="t" r="r" b="b"/>
            <a:pathLst>
              <a:path w="11168447" h="2396140">
                <a:moveTo>
                  <a:pt x="0" y="0"/>
                </a:moveTo>
                <a:lnTo>
                  <a:pt x="11168447" y="0"/>
                </a:lnTo>
                <a:lnTo>
                  <a:pt x="11168447" y="2396139"/>
                </a:lnTo>
                <a:lnTo>
                  <a:pt x="0" y="2396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68372" y="4205865"/>
            <a:ext cx="10951256" cy="128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9"/>
              </a:lnSpc>
            </a:pPr>
            <a:r>
              <a:rPr lang="en-US" sz="10999">
                <a:solidFill>
                  <a:srgbClr val="ED69A2"/>
                </a:solidFill>
                <a:latin typeface="TC Milo"/>
                <a:ea typeface="TC Milo"/>
                <a:cs typeface="TC Milo"/>
                <a:sym typeface="TC Milo"/>
              </a:rPr>
              <a:t>Thank you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68372" y="5524500"/>
            <a:ext cx="10951256" cy="128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9"/>
              </a:lnSpc>
            </a:pPr>
            <a:r>
              <a:rPr lang="en-US" sz="10999">
                <a:solidFill>
                  <a:srgbClr val="FBFDF8"/>
                </a:solidFill>
                <a:latin typeface="Twister"/>
                <a:ea typeface="Twister"/>
                <a:cs typeface="Twister"/>
                <a:sym typeface="Twister"/>
              </a:rPr>
              <a:t> for watching!</a:t>
            </a:r>
          </a:p>
        </p:txBody>
      </p:sp>
      <p:sp>
        <p:nvSpPr>
          <p:cNvPr id="5" name="Freeform 5"/>
          <p:cNvSpPr/>
          <p:nvPr/>
        </p:nvSpPr>
        <p:spPr>
          <a:xfrm rot="-7219222" flipV="1">
            <a:off x="-3926165" y="5614208"/>
            <a:ext cx="11168447" cy="2396140"/>
          </a:xfrm>
          <a:custGeom>
            <a:avLst/>
            <a:gdLst/>
            <a:ahLst/>
            <a:cxnLst/>
            <a:rect l="l" t="t" r="r" b="b"/>
            <a:pathLst>
              <a:path w="11168447" h="2396140">
                <a:moveTo>
                  <a:pt x="0" y="2396139"/>
                </a:moveTo>
                <a:lnTo>
                  <a:pt x="11168447" y="2396139"/>
                </a:lnTo>
                <a:lnTo>
                  <a:pt x="11168447" y="0"/>
                </a:lnTo>
                <a:lnTo>
                  <a:pt x="0" y="0"/>
                </a:lnTo>
                <a:lnTo>
                  <a:pt x="0" y="239613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67072" y="115331"/>
            <a:ext cx="3670748" cy="3670748"/>
          </a:xfrm>
          <a:custGeom>
            <a:avLst/>
            <a:gdLst/>
            <a:ahLst/>
            <a:cxnLst/>
            <a:rect l="l" t="t" r="r" b="b"/>
            <a:pathLst>
              <a:path w="3670748" h="3670748">
                <a:moveTo>
                  <a:pt x="3670748" y="0"/>
                </a:moveTo>
                <a:lnTo>
                  <a:pt x="0" y="0"/>
                </a:lnTo>
                <a:lnTo>
                  <a:pt x="0" y="3670748"/>
                </a:lnTo>
                <a:lnTo>
                  <a:pt x="3670748" y="3670748"/>
                </a:lnTo>
                <a:lnTo>
                  <a:pt x="367074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15966" y="4188661"/>
            <a:ext cx="4719681" cy="1161579"/>
            <a:chOff x="0" y="0"/>
            <a:chExt cx="812800" cy="2000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Introduction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62226" y="4188661"/>
            <a:ext cx="4719681" cy="1161579"/>
            <a:chOff x="0" y="0"/>
            <a:chExt cx="812800" cy="200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Data Analysis Process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15966" y="5623912"/>
            <a:ext cx="4719681" cy="1161579"/>
            <a:chOff x="0" y="0"/>
            <a:chExt cx="812800" cy="2000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Overview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62226" y="5623912"/>
            <a:ext cx="4719681" cy="1161579"/>
            <a:chOff x="0" y="0"/>
            <a:chExt cx="812800" cy="2000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Conclusion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15966" y="7059163"/>
            <a:ext cx="4719681" cy="1161579"/>
            <a:chOff x="0" y="0"/>
            <a:chExt cx="812800" cy="2000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Recommendations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62226" y="7059163"/>
            <a:ext cx="4719681" cy="1161579"/>
            <a:chOff x="0" y="0"/>
            <a:chExt cx="812800" cy="2000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200041"/>
            </a:xfrm>
            <a:custGeom>
              <a:avLst/>
              <a:gdLst/>
              <a:ahLst/>
              <a:cxnLst/>
              <a:rect l="l" t="t" r="r" b="b"/>
              <a:pathLst>
                <a:path w="812800" h="200041">
                  <a:moveTo>
                    <a:pt x="73816" y="0"/>
                  </a:moveTo>
                  <a:lnTo>
                    <a:pt x="738984" y="0"/>
                  </a:lnTo>
                  <a:cubicBezTo>
                    <a:pt x="758561" y="0"/>
                    <a:pt x="777337" y="7777"/>
                    <a:pt x="791180" y="21620"/>
                  </a:cubicBezTo>
                  <a:cubicBezTo>
                    <a:pt x="805023" y="35463"/>
                    <a:pt x="812800" y="54239"/>
                    <a:pt x="812800" y="73816"/>
                  </a:cubicBezTo>
                  <a:lnTo>
                    <a:pt x="812800" y="126226"/>
                  </a:lnTo>
                  <a:cubicBezTo>
                    <a:pt x="812800" y="166993"/>
                    <a:pt x="779752" y="200041"/>
                    <a:pt x="738984" y="200041"/>
                  </a:cubicBezTo>
                  <a:lnTo>
                    <a:pt x="73816" y="200041"/>
                  </a:lnTo>
                  <a:cubicBezTo>
                    <a:pt x="54239" y="200041"/>
                    <a:pt x="35463" y="192264"/>
                    <a:pt x="21620" y="178421"/>
                  </a:cubicBezTo>
                  <a:cubicBezTo>
                    <a:pt x="7777" y="164578"/>
                    <a:pt x="0" y="145803"/>
                    <a:pt x="0" y="126226"/>
                  </a:cubicBezTo>
                  <a:lnTo>
                    <a:pt x="0" y="73816"/>
                  </a:lnTo>
                  <a:cubicBezTo>
                    <a:pt x="0" y="54239"/>
                    <a:pt x="7777" y="35463"/>
                    <a:pt x="21620" y="21620"/>
                  </a:cubicBezTo>
                  <a:cubicBezTo>
                    <a:pt x="35463" y="7777"/>
                    <a:pt x="54239" y="0"/>
                    <a:pt x="73816" y="0"/>
                  </a:cubicBezTo>
                  <a:close/>
                </a:path>
              </a:pathLst>
            </a:custGeom>
            <a:solidFill>
              <a:srgbClr val="FBFDF8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12800" cy="27624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73D3C3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Q&amp;A Session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05758" y="6163342"/>
            <a:ext cx="3588106" cy="4114800"/>
          </a:xfrm>
          <a:custGeom>
            <a:avLst/>
            <a:gdLst/>
            <a:ahLst/>
            <a:cxnLst/>
            <a:rect l="l" t="t" r="r" b="b"/>
            <a:pathLst>
              <a:path w="3588106" h="4114800">
                <a:moveTo>
                  <a:pt x="0" y="0"/>
                </a:moveTo>
                <a:lnTo>
                  <a:pt x="3588105" y="0"/>
                </a:lnTo>
                <a:lnTo>
                  <a:pt x="3588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08835" y="283223"/>
            <a:ext cx="8164564" cy="215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76"/>
              </a:lnSpc>
            </a:pPr>
            <a:r>
              <a:rPr lang="en-US" sz="12483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Project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85451" y="1210661"/>
            <a:ext cx="3242529" cy="2251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36"/>
              </a:lnSpc>
            </a:pPr>
            <a:r>
              <a:rPr lang="en-US" sz="13026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agenda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52902"/>
            <a:ext cx="18288000" cy="1637720"/>
            <a:chOff x="0" y="0"/>
            <a:chExt cx="4816593" cy="431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31334"/>
            </a:xfrm>
            <a:custGeom>
              <a:avLst/>
              <a:gdLst/>
              <a:ahLst/>
              <a:cxnLst/>
              <a:rect l="l" t="t" r="r" b="b"/>
              <a:pathLst>
                <a:path w="4816592" h="431334">
                  <a:moveTo>
                    <a:pt x="0" y="0"/>
                  </a:moveTo>
                  <a:lnTo>
                    <a:pt x="4816592" y="0"/>
                  </a:lnTo>
                  <a:lnTo>
                    <a:pt x="4816592" y="431334"/>
                  </a:lnTo>
                  <a:lnTo>
                    <a:pt x="0" y="431334"/>
                  </a:lnTo>
                  <a:close/>
                </a:path>
              </a:pathLst>
            </a:custGeom>
            <a:solidFill>
              <a:srgbClr val="F78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6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969228" y="3984395"/>
            <a:ext cx="1340251" cy="1374735"/>
          </a:xfrm>
          <a:custGeom>
            <a:avLst/>
            <a:gdLst/>
            <a:ahLst/>
            <a:cxnLst/>
            <a:rect l="l" t="t" r="r" b="b"/>
            <a:pathLst>
              <a:path w="1340251" h="1374735">
                <a:moveTo>
                  <a:pt x="0" y="0"/>
                </a:moveTo>
                <a:lnTo>
                  <a:pt x="1340252" y="0"/>
                </a:lnTo>
                <a:lnTo>
                  <a:pt x="1340252" y="1374734"/>
                </a:lnTo>
                <a:lnTo>
                  <a:pt x="0" y="1374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61865" y="4107376"/>
            <a:ext cx="930108" cy="1128772"/>
          </a:xfrm>
          <a:custGeom>
            <a:avLst/>
            <a:gdLst/>
            <a:ahLst/>
            <a:cxnLst/>
            <a:rect l="l" t="t" r="r" b="b"/>
            <a:pathLst>
              <a:path w="930108" h="1128772">
                <a:moveTo>
                  <a:pt x="0" y="0"/>
                </a:moveTo>
                <a:lnTo>
                  <a:pt x="930108" y="0"/>
                </a:lnTo>
                <a:lnTo>
                  <a:pt x="930108" y="1128772"/>
                </a:lnTo>
                <a:lnTo>
                  <a:pt x="0" y="1128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03598" y="4107376"/>
            <a:ext cx="934395" cy="1036124"/>
          </a:xfrm>
          <a:custGeom>
            <a:avLst/>
            <a:gdLst/>
            <a:ahLst/>
            <a:cxnLst/>
            <a:rect l="l" t="t" r="r" b="b"/>
            <a:pathLst>
              <a:path w="934395" h="1036124">
                <a:moveTo>
                  <a:pt x="0" y="0"/>
                </a:moveTo>
                <a:lnTo>
                  <a:pt x="934395" y="0"/>
                </a:lnTo>
                <a:lnTo>
                  <a:pt x="934395" y="1036124"/>
                </a:lnTo>
                <a:lnTo>
                  <a:pt x="0" y="1036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7512925" y="-385248"/>
            <a:ext cx="11168447" cy="2396140"/>
          </a:xfrm>
          <a:custGeom>
            <a:avLst/>
            <a:gdLst/>
            <a:ahLst/>
            <a:cxnLst/>
            <a:rect l="l" t="t" r="r" b="b"/>
            <a:pathLst>
              <a:path w="11168447" h="2396140">
                <a:moveTo>
                  <a:pt x="0" y="0"/>
                </a:moveTo>
                <a:lnTo>
                  <a:pt x="11168447" y="0"/>
                </a:lnTo>
                <a:lnTo>
                  <a:pt x="11168447" y="2396140"/>
                </a:lnTo>
                <a:lnTo>
                  <a:pt x="0" y="2396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00490" y="669178"/>
            <a:ext cx="4426627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0490" y="5674296"/>
            <a:ext cx="2827988" cy="39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7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2925" y="5674296"/>
            <a:ext cx="2827988" cy="39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7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25360" y="5674296"/>
            <a:ext cx="2827988" cy="397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7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Scope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6680" y="6500753"/>
            <a:ext cx="2315607" cy="177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Analyzed survey data to explore the relationship between social media usage and mental health.</a:t>
            </a:r>
          </a:p>
          <a:p>
            <a:pPr algn="ctr">
              <a:lnSpc>
                <a:spcPts val="2379"/>
              </a:lnSpc>
            </a:pPr>
            <a:endParaRPr lang="en-US" sz="1999">
              <a:solidFill>
                <a:srgbClr val="000000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97343" y="6500753"/>
            <a:ext cx="2315607" cy="118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To demonstrate the data analysis process and derive meaningful insights.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1550" y="6500753"/>
            <a:ext cx="2315607" cy="174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Focused on variables like age, gender, social media usage, and mental health indicators.</a:t>
            </a:r>
          </a:p>
          <a:p>
            <a:pPr algn="ctr">
              <a:lnSpc>
                <a:spcPts val="2141"/>
              </a:lnSpc>
            </a:pPr>
            <a:endParaRPr lang="en-US" sz="1999">
              <a:solidFill>
                <a:srgbClr val="000000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52902"/>
            <a:ext cx="18288000" cy="1637720"/>
            <a:chOff x="0" y="0"/>
            <a:chExt cx="4816593" cy="4313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31334"/>
            </a:xfrm>
            <a:custGeom>
              <a:avLst/>
              <a:gdLst/>
              <a:ahLst/>
              <a:cxnLst/>
              <a:rect l="l" t="t" r="r" b="b"/>
              <a:pathLst>
                <a:path w="4816592" h="431334">
                  <a:moveTo>
                    <a:pt x="0" y="0"/>
                  </a:moveTo>
                  <a:lnTo>
                    <a:pt x="4816592" y="0"/>
                  </a:lnTo>
                  <a:lnTo>
                    <a:pt x="4816592" y="431334"/>
                  </a:lnTo>
                  <a:lnTo>
                    <a:pt x="0" y="431334"/>
                  </a:lnTo>
                  <a:close/>
                </a:path>
              </a:pathLst>
            </a:custGeom>
            <a:solidFill>
              <a:srgbClr val="F7849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69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1137" y="4018777"/>
            <a:ext cx="998469" cy="1271199"/>
          </a:xfrm>
          <a:custGeom>
            <a:avLst/>
            <a:gdLst/>
            <a:ahLst/>
            <a:cxnLst/>
            <a:rect l="l" t="t" r="r" b="b"/>
            <a:pathLst>
              <a:path w="998469" h="1271199">
                <a:moveTo>
                  <a:pt x="0" y="0"/>
                </a:moveTo>
                <a:lnTo>
                  <a:pt x="998470" y="0"/>
                </a:lnTo>
                <a:lnTo>
                  <a:pt x="998470" y="1271200"/>
                </a:lnTo>
                <a:lnTo>
                  <a:pt x="0" y="127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09833" y="4101316"/>
            <a:ext cx="1131806" cy="1134832"/>
          </a:xfrm>
          <a:custGeom>
            <a:avLst/>
            <a:gdLst/>
            <a:ahLst/>
            <a:cxnLst/>
            <a:rect l="l" t="t" r="r" b="b"/>
            <a:pathLst>
              <a:path w="1131806" h="1134832">
                <a:moveTo>
                  <a:pt x="0" y="0"/>
                </a:moveTo>
                <a:lnTo>
                  <a:pt x="1131806" y="0"/>
                </a:lnTo>
                <a:lnTo>
                  <a:pt x="1131806" y="1134832"/>
                </a:lnTo>
                <a:lnTo>
                  <a:pt x="0" y="1134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84564" y="4101316"/>
            <a:ext cx="1339015" cy="1280585"/>
          </a:xfrm>
          <a:custGeom>
            <a:avLst/>
            <a:gdLst/>
            <a:ahLst/>
            <a:cxnLst/>
            <a:rect l="l" t="t" r="r" b="b"/>
            <a:pathLst>
              <a:path w="1339015" h="1280585">
                <a:moveTo>
                  <a:pt x="0" y="0"/>
                </a:moveTo>
                <a:lnTo>
                  <a:pt x="1339015" y="0"/>
                </a:lnTo>
                <a:lnTo>
                  <a:pt x="1339015" y="1280585"/>
                </a:lnTo>
                <a:lnTo>
                  <a:pt x="0" y="12805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78596" y="4101316"/>
            <a:ext cx="1469750" cy="1188660"/>
          </a:xfrm>
          <a:custGeom>
            <a:avLst/>
            <a:gdLst/>
            <a:ahLst/>
            <a:cxnLst/>
            <a:rect l="l" t="t" r="r" b="b"/>
            <a:pathLst>
              <a:path w="1469750" h="1188660">
                <a:moveTo>
                  <a:pt x="0" y="0"/>
                </a:moveTo>
                <a:lnTo>
                  <a:pt x="1469750" y="0"/>
                </a:lnTo>
                <a:lnTo>
                  <a:pt x="1469750" y="1188661"/>
                </a:lnTo>
                <a:lnTo>
                  <a:pt x="0" y="1188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81946" y="4174554"/>
            <a:ext cx="1045320" cy="1042184"/>
          </a:xfrm>
          <a:custGeom>
            <a:avLst/>
            <a:gdLst/>
            <a:ahLst/>
            <a:cxnLst/>
            <a:rect l="l" t="t" r="r" b="b"/>
            <a:pathLst>
              <a:path w="1045320" h="1042184">
                <a:moveTo>
                  <a:pt x="0" y="0"/>
                </a:moveTo>
                <a:lnTo>
                  <a:pt x="1045320" y="0"/>
                </a:lnTo>
                <a:lnTo>
                  <a:pt x="1045320" y="1042184"/>
                </a:lnTo>
                <a:lnTo>
                  <a:pt x="0" y="1042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6616" y="4068089"/>
            <a:ext cx="1181005" cy="1207347"/>
          </a:xfrm>
          <a:custGeom>
            <a:avLst/>
            <a:gdLst/>
            <a:ahLst/>
            <a:cxnLst/>
            <a:rect l="l" t="t" r="r" b="b"/>
            <a:pathLst>
              <a:path w="1181005" h="1207347">
                <a:moveTo>
                  <a:pt x="0" y="0"/>
                </a:moveTo>
                <a:lnTo>
                  <a:pt x="1181005" y="0"/>
                </a:lnTo>
                <a:lnTo>
                  <a:pt x="1181005" y="1207347"/>
                </a:lnTo>
                <a:lnTo>
                  <a:pt x="0" y="12073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97336" y="1555003"/>
            <a:ext cx="8913471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 Analysis Process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434078"/>
            <a:ext cx="16052808" cy="2135582"/>
            <a:chOff x="0" y="0"/>
            <a:chExt cx="21403744" cy="28474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88900"/>
              <a:ext cx="3087476" cy="1184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Survey-based dataset with demographic and behavioral variables.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158134" y="88900"/>
              <a:ext cx="3087476" cy="275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Identified patterns and trends in the data.</a:t>
              </a:r>
            </a:p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Used descriptive statistics and visualizations.</a:t>
              </a:r>
            </a:p>
            <a:p>
              <a:pPr algn="ctr">
                <a:lnSpc>
                  <a:spcPts val="2379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  <a:p>
              <a:pPr algn="ctr">
                <a:lnSpc>
                  <a:spcPts val="2379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316267" y="0"/>
              <a:ext cx="3087476" cy="1539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Interpreted results to answer research questions.</a:t>
              </a:r>
            </a:p>
            <a:p>
              <a:pPr algn="ctr">
                <a:lnSpc>
                  <a:spcPts val="2141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579067" y="88900"/>
              <a:ext cx="3087476" cy="275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Removed missing or inconsistent values.</a:t>
              </a:r>
            </a:p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Verified data types for numerical and categorical variables.</a:t>
              </a:r>
            </a:p>
            <a:p>
              <a:pPr algn="ctr">
                <a:lnSpc>
                  <a:spcPts val="2379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  <a:p>
              <a:pPr algn="ctr">
                <a:lnSpc>
                  <a:spcPts val="2379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737201" y="88900"/>
              <a:ext cx="3087476" cy="1971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9"/>
                </a:lnSpc>
              </a:pPr>
              <a:r>
                <a:rPr lang="en-US" sz="1999">
                  <a:solidFill>
                    <a:srgbClr val="000000"/>
                  </a:solidFill>
                  <a:latin typeface="Helios Condensed"/>
                  <a:ea typeface="Helios Condensed"/>
                  <a:cs typeface="Helios Condensed"/>
                  <a:sym typeface="Helios Condensed"/>
                </a:rPr>
                <a:t>Applied histograms, scatterplots, heatmaps, and boxplots to explore relationships.</a:t>
              </a:r>
            </a:p>
            <a:p>
              <a:pPr algn="ctr">
                <a:lnSpc>
                  <a:spcPts val="2379"/>
                </a:lnSpc>
              </a:pPr>
              <a:endParaRPr lang="en-US" sz="19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2510" y="5721921"/>
            <a:ext cx="16749052" cy="350207"/>
            <a:chOff x="0" y="0"/>
            <a:chExt cx="22332070" cy="46694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3770650" cy="5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1"/>
                </a:lnSpc>
              </a:pPr>
              <a:r>
                <a:rPr lang="en-US" sz="2337" b="1">
                  <a:solidFill>
                    <a:srgbClr val="153C38"/>
                  </a:solidFill>
                  <a:latin typeface="Helios Condensed Bold"/>
                  <a:ea typeface="Helios Condensed Bold"/>
                  <a:cs typeface="Helios Condensed Bold"/>
                  <a:sym typeface="Helios Condensed Bold"/>
                </a:rPr>
                <a:t>Data Collection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158134" y="-47625"/>
              <a:ext cx="3770650" cy="5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1"/>
                </a:lnSpc>
              </a:pPr>
              <a:r>
                <a:rPr lang="en-US" sz="2337" b="1">
                  <a:solidFill>
                    <a:srgbClr val="153C38"/>
                  </a:solidFill>
                  <a:latin typeface="Helios Condensed Bold"/>
                  <a:ea typeface="Helios Condensed Bold"/>
                  <a:cs typeface="Helios Condensed Bold"/>
                  <a:sym typeface="Helios Condensed Bold"/>
                </a:rPr>
                <a:t>EDA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8316267" y="-47625"/>
              <a:ext cx="4015802" cy="5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1"/>
                </a:lnSpc>
              </a:pPr>
              <a:r>
                <a:rPr lang="en-US" sz="2337" b="1">
                  <a:solidFill>
                    <a:srgbClr val="153C38"/>
                  </a:solidFill>
                  <a:latin typeface="Helios Condensed Bold"/>
                  <a:ea typeface="Helios Condensed Bold"/>
                  <a:cs typeface="Helios Condensed Bold"/>
                  <a:sym typeface="Helios Condensed Bold"/>
                </a:rPr>
                <a:t>Insights and Conclusions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579067" y="-47625"/>
              <a:ext cx="3770650" cy="5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1"/>
                </a:lnSpc>
              </a:pPr>
              <a:r>
                <a:rPr lang="en-US" sz="2337" b="1">
                  <a:solidFill>
                    <a:srgbClr val="153C38"/>
                  </a:solidFill>
                  <a:latin typeface="Helios Condensed Bold"/>
                  <a:ea typeface="Helios Condensed Bold"/>
                  <a:cs typeface="Helios Condensed Bold"/>
                  <a:sym typeface="Helios Condensed Bold"/>
                </a:rPr>
                <a:t>Data Cleaning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737201" y="-47625"/>
              <a:ext cx="3770650" cy="51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71"/>
                </a:lnSpc>
              </a:pPr>
              <a:r>
                <a:rPr lang="en-US" sz="2337" b="1">
                  <a:solidFill>
                    <a:srgbClr val="153C38"/>
                  </a:solidFill>
                  <a:latin typeface="Helios Condensed Bold"/>
                  <a:ea typeface="Helios Condensed Bold"/>
                  <a:cs typeface="Helios Condensed Bold"/>
                  <a:sym typeface="Helios Condensed Bold"/>
                </a:rPr>
                <a:t>Data Visualization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-4227030" y="320394"/>
            <a:ext cx="16812846" cy="175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Steps of the Data 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8913471" y="-232848"/>
            <a:ext cx="9920301" cy="2128355"/>
          </a:xfrm>
          <a:custGeom>
            <a:avLst/>
            <a:gdLst/>
            <a:ahLst/>
            <a:cxnLst/>
            <a:rect l="l" t="t" r="r" b="b"/>
            <a:pathLst>
              <a:path w="9920301" h="2128355">
                <a:moveTo>
                  <a:pt x="0" y="0"/>
                </a:moveTo>
                <a:lnTo>
                  <a:pt x="9920301" y="0"/>
                </a:lnTo>
                <a:lnTo>
                  <a:pt x="9920301" y="2128356"/>
                </a:lnTo>
                <a:lnTo>
                  <a:pt x="0" y="2128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4099" y="3215817"/>
            <a:ext cx="4920261" cy="6440132"/>
          </a:xfrm>
          <a:custGeom>
            <a:avLst/>
            <a:gdLst/>
            <a:ahLst/>
            <a:cxnLst/>
            <a:rect l="l" t="t" r="r" b="b"/>
            <a:pathLst>
              <a:path w="4920261" h="6440132">
                <a:moveTo>
                  <a:pt x="0" y="0"/>
                </a:moveTo>
                <a:lnTo>
                  <a:pt x="4920260" y="0"/>
                </a:lnTo>
                <a:lnTo>
                  <a:pt x="4920260" y="6440132"/>
                </a:lnTo>
                <a:lnTo>
                  <a:pt x="0" y="644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18339" y="3323084"/>
            <a:ext cx="8648443" cy="38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3"/>
              </a:lnSpc>
            </a:pPr>
            <a:r>
              <a:rPr lang="en-US" sz="3900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Steps Taken:</a:t>
            </a:r>
          </a:p>
          <a:p>
            <a:pPr algn="just">
              <a:lnSpc>
                <a:spcPts val="4563"/>
              </a:lnSpc>
            </a:pPr>
            <a:endParaRPr lang="en-US" sz="3900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  <a:p>
            <a:pPr marL="842010" lvl="1" indent="-421005" algn="just">
              <a:lnSpc>
                <a:spcPts val="4563"/>
              </a:lnSpc>
              <a:buFont typeface="Arial"/>
              <a:buChar char="•"/>
            </a:pPr>
            <a:r>
              <a:rPr lang="en-US" sz="3900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﻿Checked for missing values.</a:t>
            </a:r>
          </a:p>
          <a:p>
            <a:pPr marL="842010" lvl="1" indent="-421005" algn="just">
              <a:lnSpc>
                <a:spcPts val="4563"/>
              </a:lnSpc>
              <a:buFont typeface="Arial"/>
              <a:buChar char="•"/>
            </a:pPr>
            <a:r>
              <a:rPr lang="en-US" sz="3900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Resolved inconsistencies in data types.</a:t>
            </a:r>
          </a:p>
          <a:p>
            <a:pPr marL="842010" lvl="1" indent="-421005" algn="just">
              <a:lnSpc>
                <a:spcPts val="4563"/>
              </a:lnSpc>
              <a:buFont typeface="Arial"/>
              <a:buChar char="•"/>
            </a:pPr>
            <a:r>
              <a:rPr lang="en-US" sz="3900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Verified the accuracy of categorical responses.</a:t>
            </a:r>
          </a:p>
          <a:p>
            <a:pPr algn="just">
              <a:lnSpc>
                <a:spcPts val="3486"/>
              </a:lnSpc>
            </a:pPr>
            <a:endParaRPr lang="en-US" sz="3900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795900" y="-1440885"/>
            <a:ext cx="3996919" cy="4114800"/>
          </a:xfrm>
          <a:custGeom>
            <a:avLst/>
            <a:gdLst/>
            <a:ahLst/>
            <a:cxnLst/>
            <a:rect l="l" t="t" r="r" b="b"/>
            <a:pathLst>
              <a:path w="3996919" h="4114800">
                <a:moveTo>
                  <a:pt x="0" y="0"/>
                </a:moveTo>
                <a:lnTo>
                  <a:pt x="3996919" y="0"/>
                </a:lnTo>
                <a:lnTo>
                  <a:pt x="3996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18339" y="7209690"/>
            <a:ext cx="6532567" cy="2807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999" b="1">
                <a:solidFill>
                  <a:srgbClr val="0A342B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Outcome:</a:t>
            </a:r>
          </a:p>
          <a:p>
            <a:pPr algn="l">
              <a:lnSpc>
                <a:spcPts val="4679"/>
              </a:lnSpc>
            </a:pPr>
            <a:endParaRPr lang="en-US" sz="3999" b="1">
              <a:solidFill>
                <a:srgbClr val="0A342B"/>
              </a:solidFill>
              <a:latin typeface="Helios Condensed Bold"/>
              <a:ea typeface="Helios Condensed Bold"/>
              <a:cs typeface="Helios Condensed Bold"/>
              <a:sym typeface="Helios Condensed Bold"/>
            </a:endParaRPr>
          </a:p>
          <a:p>
            <a:pPr algn="l">
              <a:lnSpc>
                <a:spcPts val="4679"/>
              </a:lnSpc>
            </a:pPr>
            <a:r>
              <a:rPr lang="en-US" sz="39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Dataset prepared for analysis with no significant missing data.</a:t>
            </a:r>
          </a:p>
          <a:p>
            <a:pPr algn="l">
              <a:lnSpc>
                <a:spcPts val="3486"/>
              </a:lnSpc>
            </a:pPr>
            <a:endParaRPr lang="en-US" sz="399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1653469" y="377169"/>
            <a:ext cx="16812846" cy="175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Data Cleaning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-1653469" y="7017598"/>
            <a:ext cx="3996919" cy="4114800"/>
          </a:xfrm>
          <a:custGeom>
            <a:avLst/>
            <a:gdLst/>
            <a:ahLst/>
            <a:cxnLst/>
            <a:rect l="l" t="t" r="r" b="b"/>
            <a:pathLst>
              <a:path w="3996919" h="4114800">
                <a:moveTo>
                  <a:pt x="0" y="0"/>
                </a:moveTo>
                <a:lnTo>
                  <a:pt x="3996919" y="0"/>
                </a:lnTo>
                <a:lnTo>
                  <a:pt x="3996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6958" y="-3086100"/>
            <a:ext cx="3996919" cy="4114800"/>
          </a:xfrm>
          <a:custGeom>
            <a:avLst/>
            <a:gdLst/>
            <a:ahLst/>
            <a:cxnLst/>
            <a:rect l="l" t="t" r="r" b="b"/>
            <a:pathLst>
              <a:path w="3996919" h="4114800">
                <a:moveTo>
                  <a:pt x="0" y="0"/>
                </a:moveTo>
                <a:lnTo>
                  <a:pt x="3996919" y="0"/>
                </a:lnTo>
                <a:lnTo>
                  <a:pt x="39969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90839" y="9115210"/>
            <a:ext cx="1751885" cy="1803554"/>
          </a:xfrm>
          <a:custGeom>
            <a:avLst/>
            <a:gdLst/>
            <a:ahLst/>
            <a:cxnLst/>
            <a:rect l="l" t="t" r="r" b="b"/>
            <a:pathLst>
              <a:path w="1751885" h="1803554">
                <a:moveTo>
                  <a:pt x="0" y="0"/>
                </a:moveTo>
                <a:lnTo>
                  <a:pt x="1751885" y="0"/>
                </a:lnTo>
                <a:lnTo>
                  <a:pt x="1751885" y="1803554"/>
                </a:lnTo>
                <a:lnTo>
                  <a:pt x="0" y="1803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9139" y="7600864"/>
            <a:ext cx="1004585" cy="1004585"/>
          </a:xfrm>
          <a:custGeom>
            <a:avLst/>
            <a:gdLst/>
            <a:ahLst/>
            <a:cxnLst/>
            <a:rect l="l" t="t" r="r" b="b"/>
            <a:pathLst>
              <a:path w="1004585" h="1004585">
                <a:moveTo>
                  <a:pt x="0" y="0"/>
                </a:moveTo>
                <a:lnTo>
                  <a:pt x="1004584" y="0"/>
                </a:lnTo>
                <a:lnTo>
                  <a:pt x="1004584" y="1004584"/>
                </a:lnTo>
                <a:lnTo>
                  <a:pt x="0" y="1004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9831" y="2113297"/>
            <a:ext cx="733347" cy="1004585"/>
          </a:xfrm>
          <a:custGeom>
            <a:avLst/>
            <a:gdLst/>
            <a:ahLst/>
            <a:cxnLst/>
            <a:rect l="l" t="t" r="r" b="b"/>
            <a:pathLst>
              <a:path w="733347" h="1004585">
                <a:moveTo>
                  <a:pt x="0" y="0"/>
                </a:moveTo>
                <a:lnTo>
                  <a:pt x="733347" y="0"/>
                </a:lnTo>
                <a:lnTo>
                  <a:pt x="733347" y="1004584"/>
                </a:lnTo>
                <a:lnTo>
                  <a:pt x="0" y="1004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9139" y="4641208"/>
            <a:ext cx="1014732" cy="1004585"/>
          </a:xfrm>
          <a:custGeom>
            <a:avLst/>
            <a:gdLst/>
            <a:ahLst/>
            <a:cxnLst/>
            <a:rect l="l" t="t" r="r" b="b"/>
            <a:pathLst>
              <a:path w="1014732" h="1004585">
                <a:moveTo>
                  <a:pt x="0" y="0"/>
                </a:moveTo>
                <a:lnTo>
                  <a:pt x="1014732" y="0"/>
                </a:lnTo>
                <a:lnTo>
                  <a:pt x="1014732" y="1004584"/>
                </a:lnTo>
                <a:lnTo>
                  <a:pt x="0" y="1004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83381" y="419897"/>
            <a:ext cx="4670732" cy="9188446"/>
          </a:xfrm>
          <a:custGeom>
            <a:avLst/>
            <a:gdLst/>
            <a:ahLst/>
            <a:cxnLst/>
            <a:rect l="l" t="t" r="r" b="b"/>
            <a:pathLst>
              <a:path w="4670732" h="9188446">
                <a:moveTo>
                  <a:pt x="0" y="0"/>
                </a:moveTo>
                <a:lnTo>
                  <a:pt x="4670732" y="0"/>
                </a:lnTo>
                <a:lnTo>
                  <a:pt x="4670732" y="9188447"/>
                </a:lnTo>
                <a:lnTo>
                  <a:pt x="0" y="9188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8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9366" y="5645792"/>
            <a:ext cx="3478762" cy="3266558"/>
          </a:xfrm>
          <a:custGeom>
            <a:avLst/>
            <a:gdLst/>
            <a:ahLst/>
            <a:cxnLst/>
            <a:rect l="l" t="t" r="r" b="b"/>
            <a:pathLst>
              <a:path w="3478762" h="3266558">
                <a:moveTo>
                  <a:pt x="0" y="0"/>
                </a:moveTo>
                <a:lnTo>
                  <a:pt x="3478762" y="0"/>
                </a:lnTo>
                <a:lnTo>
                  <a:pt x="3478762" y="3266558"/>
                </a:lnTo>
                <a:lnTo>
                  <a:pt x="0" y="32665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75635" y="1602760"/>
            <a:ext cx="4286223" cy="216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7"/>
              </a:lnSpc>
            </a:pPr>
            <a:r>
              <a:rPr lang="en-US" sz="6176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Exploratory Data Analysis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74431" y="3843452"/>
            <a:ext cx="2088633" cy="117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8"/>
              </a:lnSpc>
            </a:pPr>
            <a:r>
              <a:rPr lang="en-US" sz="6784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(EDA)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35783" y="1932964"/>
            <a:ext cx="282798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Purpose: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5783" y="4289184"/>
            <a:ext cx="5043769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Correlation analysis for numerical variables.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35783" y="7555782"/>
            <a:ext cx="4342493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53C38"/>
                </a:solidFill>
                <a:latin typeface="Helios Condensed Bold"/>
                <a:ea typeface="Helios Condensed Bold"/>
                <a:cs typeface="Helios Condensed Bold"/>
                <a:sym typeface="Helios Condensed Bold"/>
              </a:rPr>
              <a:t>Techniques Used: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35783" y="2739414"/>
            <a:ext cx="4838852" cy="72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2400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To uncover underlying trends and relationships.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35783" y="5803659"/>
            <a:ext cx="4838852" cy="72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3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Frequency distributions for categorical variables.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5783" y="8333657"/>
            <a:ext cx="4838852" cy="36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399">
                <a:solidFill>
                  <a:srgbClr val="000000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Summary statistics.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12055888" y="3504707"/>
            <a:ext cx="11168447" cy="2396140"/>
          </a:xfrm>
          <a:custGeom>
            <a:avLst/>
            <a:gdLst/>
            <a:ahLst/>
            <a:cxnLst/>
            <a:rect l="l" t="t" r="r" b="b"/>
            <a:pathLst>
              <a:path w="11168447" h="2396140">
                <a:moveTo>
                  <a:pt x="0" y="0"/>
                </a:moveTo>
                <a:lnTo>
                  <a:pt x="11168446" y="0"/>
                </a:lnTo>
                <a:lnTo>
                  <a:pt x="11168446" y="2396139"/>
                </a:lnTo>
                <a:lnTo>
                  <a:pt x="0" y="23961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510994" y="751621"/>
            <a:ext cx="5713453" cy="6426831"/>
          </a:xfrm>
          <a:custGeom>
            <a:avLst/>
            <a:gdLst/>
            <a:ahLst/>
            <a:cxnLst/>
            <a:rect l="l" t="t" r="r" b="b"/>
            <a:pathLst>
              <a:path w="5713453" h="6426831">
                <a:moveTo>
                  <a:pt x="5713453" y="0"/>
                </a:moveTo>
                <a:lnTo>
                  <a:pt x="0" y="0"/>
                </a:lnTo>
                <a:lnTo>
                  <a:pt x="0" y="6426831"/>
                </a:lnTo>
                <a:lnTo>
                  <a:pt x="5713453" y="6426831"/>
                </a:lnTo>
                <a:lnTo>
                  <a:pt x="57134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10994" y="6651972"/>
            <a:ext cx="6624394" cy="176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 Key 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51427" y="7812272"/>
            <a:ext cx="3773020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3380" y="1415394"/>
            <a:ext cx="6359006" cy="1719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0" lvl="1" indent="-421005" algn="l">
              <a:lnSpc>
                <a:spcPts val="4563"/>
              </a:lnSpc>
              <a:buFont typeface="Arial"/>
              <a:buChar char="•"/>
            </a:pPr>
            <a:r>
              <a:rPr lang="en-US" sz="3900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Most participants are aged 20-30.</a:t>
            </a:r>
          </a:p>
          <a:p>
            <a:pPr algn="l">
              <a:lnSpc>
                <a:spcPts val="4563"/>
              </a:lnSpc>
            </a:pPr>
            <a:endParaRPr lang="en-US" sz="3900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83380" y="3144753"/>
            <a:ext cx="6359006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679"/>
              </a:lnSpc>
              <a:buFont typeface="Arial"/>
              <a:buChar char="•"/>
            </a:pPr>
            <a:r>
              <a:rPr lang="en-US" sz="39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Females are the majority of respondents.</a:t>
            </a:r>
          </a:p>
          <a:p>
            <a:pPr algn="l">
              <a:lnSpc>
                <a:spcPts val="4679"/>
              </a:lnSpc>
            </a:pPr>
            <a:endParaRPr lang="en-US" sz="399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3380" y="4931643"/>
            <a:ext cx="6359006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679"/>
              </a:lnSpc>
              <a:buFont typeface="Arial"/>
              <a:buChar char="•"/>
            </a:pPr>
            <a:r>
              <a:rPr lang="en-US" sz="39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High levels of purposeless social media use and self-comparison.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3380" y="7187977"/>
            <a:ext cx="6359006" cy="177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679"/>
              </a:lnSpc>
              <a:buFont typeface="Arial"/>
              <a:buChar char="•"/>
            </a:pPr>
            <a:r>
              <a:rPr lang="en-US" sz="399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Strong correlations between social media time and mental health indicators.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904" y="5545043"/>
            <a:ext cx="7007814" cy="3933570"/>
            <a:chOff x="0" y="0"/>
            <a:chExt cx="3422674" cy="19211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2674" cy="1921188"/>
            </a:xfrm>
            <a:custGeom>
              <a:avLst/>
              <a:gdLst/>
              <a:ahLst/>
              <a:cxnLst/>
              <a:rect l="l" t="t" r="r" b="b"/>
              <a:pathLst>
                <a:path w="3422674" h="1921188">
                  <a:moveTo>
                    <a:pt x="28724" y="0"/>
                  </a:moveTo>
                  <a:lnTo>
                    <a:pt x="3393950" y="0"/>
                  </a:lnTo>
                  <a:cubicBezTo>
                    <a:pt x="3409814" y="0"/>
                    <a:pt x="3422674" y="12860"/>
                    <a:pt x="3422674" y="28724"/>
                  </a:cubicBezTo>
                  <a:lnTo>
                    <a:pt x="3422674" y="1892464"/>
                  </a:lnTo>
                  <a:cubicBezTo>
                    <a:pt x="3422674" y="1900082"/>
                    <a:pt x="3419647" y="1907388"/>
                    <a:pt x="3414261" y="1912775"/>
                  </a:cubicBezTo>
                  <a:cubicBezTo>
                    <a:pt x="3408874" y="1918161"/>
                    <a:pt x="3401568" y="1921188"/>
                    <a:pt x="3393950" y="1921188"/>
                  </a:cubicBezTo>
                  <a:lnTo>
                    <a:pt x="28724" y="1921188"/>
                  </a:lnTo>
                  <a:cubicBezTo>
                    <a:pt x="12860" y="1921188"/>
                    <a:pt x="0" y="1908328"/>
                    <a:pt x="0" y="1892464"/>
                  </a:cubicBezTo>
                  <a:lnTo>
                    <a:pt x="0" y="28724"/>
                  </a:lnTo>
                  <a:cubicBezTo>
                    <a:pt x="0" y="12860"/>
                    <a:pt x="12860" y="0"/>
                    <a:pt x="28724" y="0"/>
                  </a:cubicBezTo>
                  <a:close/>
                </a:path>
              </a:pathLst>
            </a:custGeom>
            <a:solidFill>
              <a:srgbClr val="73D3C3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22674" cy="19592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03465" y="5616001"/>
            <a:ext cx="7602950" cy="3862612"/>
            <a:chOff x="0" y="0"/>
            <a:chExt cx="3713343" cy="18865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13343" cy="1886531"/>
            </a:xfrm>
            <a:custGeom>
              <a:avLst/>
              <a:gdLst/>
              <a:ahLst/>
              <a:cxnLst/>
              <a:rect l="l" t="t" r="r" b="b"/>
              <a:pathLst>
                <a:path w="3713343" h="1886531">
                  <a:moveTo>
                    <a:pt x="26475" y="0"/>
                  </a:moveTo>
                  <a:lnTo>
                    <a:pt x="3686868" y="0"/>
                  </a:lnTo>
                  <a:cubicBezTo>
                    <a:pt x="3693890" y="0"/>
                    <a:pt x="3700624" y="2789"/>
                    <a:pt x="3705589" y="7754"/>
                  </a:cubicBezTo>
                  <a:cubicBezTo>
                    <a:pt x="3710554" y="12719"/>
                    <a:pt x="3713343" y="19454"/>
                    <a:pt x="3713343" y="26475"/>
                  </a:cubicBezTo>
                  <a:lnTo>
                    <a:pt x="3713343" y="1860056"/>
                  </a:lnTo>
                  <a:cubicBezTo>
                    <a:pt x="3713343" y="1867078"/>
                    <a:pt x="3710554" y="1873812"/>
                    <a:pt x="3705589" y="1878777"/>
                  </a:cubicBezTo>
                  <a:cubicBezTo>
                    <a:pt x="3700624" y="1883742"/>
                    <a:pt x="3693890" y="1886531"/>
                    <a:pt x="3686868" y="1886531"/>
                  </a:cubicBezTo>
                  <a:lnTo>
                    <a:pt x="26475" y="1886531"/>
                  </a:lnTo>
                  <a:cubicBezTo>
                    <a:pt x="19454" y="1886531"/>
                    <a:pt x="12719" y="1883742"/>
                    <a:pt x="7754" y="1878777"/>
                  </a:cubicBezTo>
                  <a:cubicBezTo>
                    <a:pt x="2789" y="1873812"/>
                    <a:pt x="0" y="1867078"/>
                    <a:pt x="0" y="1860056"/>
                  </a:cubicBezTo>
                  <a:lnTo>
                    <a:pt x="0" y="26475"/>
                  </a:lnTo>
                  <a:cubicBezTo>
                    <a:pt x="0" y="19454"/>
                    <a:pt x="2789" y="12719"/>
                    <a:pt x="7754" y="7754"/>
                  </a:cubicBezTo>
                  <a:cubicBezTo>
                    <a:pt x="12719" y="2789"/>
                    <a:pt x="19454" y="0"/>
                    <a:pt x="26475" y="0"/>
                  </a:cubicBezTo>
                  <a:close/>
                </a:path>
              </a:pathLst>
            </a:custGeom>
            <a:solidFill>
              <a:srgbClr val="FFC8C7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713343" cy="19246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743125" y="2746665"/>
            <a:ext cx="7872418" cy="4920261"/>
          </a:xfrm>
          <a:custGeom>
            <a:avLst/>
            <a:gdLst/>
            <a:ahLst/>
            <a:cxnLst/>
            <a:rect l="l" t="t" r="r" b="b"/>
            <a:pathLst>
              <a:path w="7872418" h="4920261">
                <a:moveTo>
                  <a:pt x="0" y="0"/>
                </a:moveTo>
                <a:lnTo>
                  <a:pt x="7872418" y="0"/>
                </a:lnTo>
                <a:lnTo>
                  <a:pt x="7872418" y="4920261"/>
                </a:lnTo>
                <a:lnTo>
                  <a:pt x="0" y="492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8741" y="3885303"/>
            <a:ext cx="7974724" cy="3319479"/>
          </a:xfrm>
          <a:custGeom>
            <a:avLst/>
            <a:gdLst/>
            <a:ahLst/>
            <a:cxnLst/>
            <a:rect l="l" t="t" r="r" b="b"/>
            <a:pathLst>
              <a:path w="7974724" h="3319479">
                <a:moveTo>
                  <a:pt x="0" y="0"/>
                </a:moveTo>
                <a:lnTo>
                  <a:pt x="7974724" y="0"/>
                </a:lnTo>
                <a:lnTo>
                  <a:pt x="7974724" y="3319479"/>
                </a:lnTo>
                <a:lnTo>
                  <a:pt x="0" y="331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5543" y="1556237"/>
            <a:ext cx="845367" cy="1083804"/>
          </a:xfrm>
          <a:custGeom>
            <a:avLst/>
            <a:gdLst/>
            <a:ahLst/>
            <a:cxnLst/>
            <a:rect l="l" t="t" r="r" b="b"/>
            <a:pathLst>
              <a:path w="845367" h="1083804">
                <a:moveTo>
                  <a:pt x="0" y="0"/>
                </a:moveTo>
                <a:lnTo>
                  <a:pt x="845367" y="0"/>
                </a:lnTo>
                <a:lnTo>
                  <a:pt x="845367" y="1083804"/>
                </a:lnTo>
                <a:lnTo>
                  <a:pt x="0" y="108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5238" y="8174496"/>
            <a:ext cx="845367" cy="1083804"/>
          </a:xfrm>
          <a:custGeom>
            <a:avLst/>
            <a:gdLst/>
            <a:ahLst/>
            <a:cxnLst/>
            <a:rect l="l" t="t" r="r" b="b"/>
            <a:pathLst>
              <a:path w="845367" h="1083804">
                <a:moveTo>
                  <a:pt x="0" y="0"/>
                </a:moveTo>
                <a:lnTo>
                  <a:pt x="845367" y="0"/>
                </a:lnTo>
                <a:lnTo>
                  <a:pt x="845367" y="1083804"/>
                </a:lnTo>
                <a:lnTo>
                  <a:pt x="0" y="10838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9836" y="3158811"/>
            <a:ext cx="469707" cy="792450"/>
          </a:xfrm>
          <a:custGeom>
            <a:avLst/>
            <a:gdLst/>
            <a:ahLst/>
            <a:cxnLst/>
            <a:rect l="l" t="t" r="r" b="b"/>
            <a:pathLst>
              <a:path w="469707" h="792450">
                <a:moveTo>
                  <a:pt x="0" y="0"/>
                </a:moveTo>
                <a:lnTo>
                  <a:pt x="469706" y="0"/>
                </a:lnTo>
                <a:lnTo>
                  <a:pt x="469706" y="792450"/>
                </a:lnTo>
                <a:lnTo>
                  <a:pt x="0" y="79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517750" y="7487319"/>
            <a:ext cx="1151339" cy="1361799"/>
          </a:xfrm>
          <a:custGeom>
            <a:avLst/>
            <a:gdLst/>
            <a:ahLst/>
            <a:cxnLst/>
            <a:rect l="l" t="t" r="r" b="b"/>
            <a:pathLst>
              <a:path w="1151339" h="1361799">
                <a:moveTo>
                  <a:pt x="0" y="0"/>
                </a:moveTo>
                <a:lnTo>
                  <a:pt x="1151339" y="0"/>
                </a:lnTo>
                <a:lnTo>
                  <a:pt x="1151339" y="1361798"/>
                </a:lnTo>
                <a:lnTo>
                  <a:pt x="0" y="1361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784209">
            <a:off x="15462340" y="6756049"/>
            <a:ext cx="1513412" cy="2358008"/>
          </a:xfrm>
          <a:custGeom>
            <a:avLst/>
            <a:gdLst/>
            <a:ahLst/>
            <a:cxnLst/>
            <a:rect l="l" t="t" r="r" b="b"/>
            <a:pathLst>
              <a:path w="1513412" h="2358008">
                <a:moveTo>
                  <a:pt x="0" y="0"/>
                </a:moveTo>
                <a:lnTo>
                  <a:pt x="1513413" y="0"/>
                </a:lnTo>
                <a:lnTo>
                  <a:pt x="1513413" y="2358008"/>
                </a:lnTo>
                <a:lnTo>
                  <a:pt x="0" y="2358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743125" y="7944578"/>
            <a:ext cx="6359006" cy="1056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Age Distribution (Histogram)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Majority aged 20-30 (~290 participants).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4502" y="113815"/>
            <a:ext cx="8268623" cy="175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Data Visualization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13476" y="1346687"/>
            <a:ext cx="3711226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Examples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0308" y="7496844"/>
            <a:ext cx="6359006" cy="176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Gender Distribution (Countplot)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Females: Over 250 participants.</a:t>
            </a:r>
          </a:p>
          <a:p>
            <a:pPr algn="l">
              <a:lnSpc>
                <a:spcPts val="2784"/>
              </a:lnSpc>
            </a:pPr>
            <a:endParaRPr lang="en-US" sz="23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2784"/>
              </a:lnSpc>
            </a:pPr>
            <a:r>
              <a:rPr lang="en-US" sz="23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Males: Less than 100.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52219" y="5143500"/>
            <a:ext cx="14308691" cy="3862612"/>
            <a:chOff x="0" y="0"/>
            <a:chExt cx="6988482" cy="18865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8482" cy="1886531"/>
            </a:xfrm>
            <a:custGeom>
              <a:avLst/>
              <a:gdLst/>
              <a:ahLst/>
              <a:cxnLst/>
              <a:rect l="l" t="t" r="r" b="b"/>
              <a:pathLst>
                <a:path w="6988482" h="1886531">
                  <a:moveTo>
                    <a:pt x="14068" y="0"/>
                  </a:moveTo>
                  <a:lnTo>
                    <a:pt x="6974415" y="0"/>
                  </a:lnTo>
                  <a:cubicBezTo>
                    <a:pt x="6982184" y="0"/>
                    <a:pt x="6988482" y="6298"/>
                    <a:pt x="6988482" y="14068"/>
                  </a:cubicBezTo>
                  <a:lnTo>
                    <a:pt x="6988482" y="1872463"/>
                  </a:lnTo>
                  <a:cubicBezTo>
                    <a:pt x="6988482" y="1876194"/>
                    <a:pt x="6987000" y="1879773"/>
                    <a:pt x="6984361" y="1882411"/>
                  </a:cubicBezTo>
                  <a:cubicBezTo>
                    <a:pt x="6981723" y="1885049"/>
                    <a:pt x="6978145" y="1886531"/>
                    <a:pt x="6974415" y="1886531"/>
                  </a:cubicBezTo>
                  <a:lnTo>
                    <a:pt x="14068" y="1886531"/>
                  </a:lnTo>
                  <a:cubicBezTo>
                    <a:pt x="6298" y="1886531"/>
                    <a:pt x="0" y="1880233"/>
                    <a:pt x="0" y="1872463"/>
                  </a:cubicBezTo>
                  <a:lnTo>
                    <a:pt x="0" y="14068"/>
                  </a:lnTo>
                  <a:cubicBezTo>
                    <a:pt x="0" y="6298"/>
                    <a:pt x="6298" y="0"/>
                    <a:pt x="14068" y="0"/>
                  </a:cubicBezTo>
                  <a:close/>
                </a:path>
              </a:pathLst>
            </a:custGeom>
            <a:solidFill>
              <a:srgbClr val="FFC8C7"/>
            </a:solidFill>
            <a:ln w="38100" cap="rnd">
              <a:solidFill>
                <a:srgbClr val="0A342B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88482" cy="192463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15543" y="1556237"/>
            <a:ext cx="845367" cy="1083804"/>
          </a:xfrm>
          <a:custGeom>
            <a:avLst/>
            <a:gdLst/>
            <a:ahLst/>
            <a:cxnLst/>
            <a:rect l="l" t="t" r="r" b="b"/>
            <a:pathLst>
              <a:path w="845367" h="1083804">
                <a:moveTo>
                  <a:pt x="0" y="0"/>
                </a:moveTo>
                <a:lnTo>
                  <a:pt x="845367" y="0"/>
                </a:lnTo>
                <a:lnTo>
                  <a:pt x="845367" y="1083804"/>
                </a:lnTo>
                <a:lnTo>
                  <a:pt x="0" y="1083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5238" y="8174496"/>
            <a:ext cx="845367" cy="1083804"/>
          </a:xfrm>
          <a:custGeom>
            <a:avLst/>
            <a:gdLst/>
            <a:ahLst/>
            <a:cxnLst/>
            <a:rect l="l" t="t" r="r" b="b"/>
            <a:pathLst>
              <a:path w="845367" h="1083804">
                <a:moveTo>
                  <a:pt x="0" y="0"/>
                </a:moveTo>
                <a:lnTo>
                  <a:pt x="845367" y="0"/>
                </a:lnTo>
                <a:lnTo>
                  <a:pt x="845367" y="1083804"/>
                </a:lnTo>
                <a:lnTo>
                  <a:pt x="0" y="1083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836" y="3158811"/>
            <a:ext cx="469707" cy="792450"/>
          </a:xfrm>
          <a:custGeom>
            <a:avLst/>
            <a:gdLst/>
            <a:ahLst/>
            <a:cxnLst/>
            <a:rect l="l" t="t" r="r" b="b"/>
            <a:pathLst>
              <a:path w="469707" h="792450">
                <a:moveTo>
                  <a:pt x="0" y="0"/>
                </a:moveTo>
                <a:lnTo>
                  <a:pt x="469706" y="0"/>
                </a:lnTo>
                <a:lnTo>
                  <a:pt x="469706" y="792450"/>
                </a:lnTo>
                <a:lnTo>
                  <a:pt x="0" y="792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886888" y="7354599"/>
            <a:ext cx="1151339" cy="1361799"/>
          </a:xfrm>
          <a:custGeom>
            <a:avLst/>
            <a:gdLst/>
            <a:ahLst/>
            <a:cxnLst/>
            <a:rect l="l" t="t" r="r" b="b"/>
            <a:pathLst>
              <a:path w="1151339" h="1361799">
                <a:moveTo>
                  <a:pt x="0" y="0"/>
                </a:moveTo>
                <a:lnTo>
                  <a:pt x="1151339" y="0"/>
                </a:lnTo>
                <a:lnTo>
                  <a:pt x="1151339" y="1361799"/>
                </a:lnTo>
                <a:lnTo>
                  <a:pt x="0" y="13617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030536">
            <a:off x="11165307" y="3557921"/>
            <a:ext cx="1513412" cy="2358008"/>
          </a:xfrm>
          <a:custGeom>
            <a:avLst/>
            <a:gdLst/>
            <a:ahLst/>
            <a:cxnLst/>
            <a:rect l="l" t="t" r="r" b="b"/>
            <a:pathLst>
              <a:path w="1513412" h="2358008">
                <a:moveTo>
                  <a:pt x="0" y="0"/>
                </a:moveTo>
                <a:lnTo>
                  <a:pt x="1513412" y="0"/>
                </a:lnTo>
                <a:lnTo>
                  <a:pt x="1513412" y="2358008"/>
                </a:lnTo>
                <a:lnTo>
                  <a:pt x="0" y="235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4689" y="3337841"/>
            <a:ext cx="9672451" cy="5378556"/>
          </a:xfrm>
          <a:custGeom>
            <a:avLst/>
            <a:gdLst/>
            <a:ahLst/>
            <a:cxnLst/>
            <a:rect l="l" t="t" r="r" b="b"/>
            <a:pathLst>
              <a:path w="9672451" h="5378556">
                <a:moveTo>
                  <a:pt x="0" y="0"/>
                </a:moveTo>
                <a:lnTo>
                  <a:pt x="9672451" y="0"/>
                </a:lnTo>
                <a:lnTo>
                  <a:pt x="9672451" y="5378557"/>
                </a:lnTo>
                <a:lnTo>
                  <a:pt x="0" y="5378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46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78047" y="5656207"/>
            <a:ext cx="5560180" cy="229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30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Correlation Heatmap</a:t>
            </a:r>
          </a:p>
          <a:p>
            <a:pPr algn="l">
              <a:lnSpc>
                <a:spcPts val="3603"/>
              </a:lnSpc>
            </a:pPr>
            <a:endParaRPr lang="en-US" sz="3079">
              <a:solidFill>
                <a:srgbClr val="0A342B"/>
              </a:solidFill>
              <a:latin typeface="Helios Condensed"/>
              <a:ea typeface="Helios Condensed"/>
              <a:cs typeface="Helios Condensed"/>
              <a:sym typeface="Helios Condensed"/>
            </a:endParaRPr>
          </a:p>
          <a:p>
            <a:pPr algn="l">
              <a:lnSpc>
                <a:spcPts val="3603"/>
              </a:lnSpc>
            </a:pPr>
            <a:r>
              <a:rPr lang="en-US" sz="3079">
                <a:solidFill>
                  <a:srgbClr val="0A342B"/>
                </a:solidFill>
                <a:latin typeface="Helios Condensed"/>
                <a:ea typeface="Helios Condensed"/>
                <a:cs typeface="Helios Condensed"/>
                <a:sym typeface="Helios Condensed"/>
              </a:rPr>
              <a:t>Social media time correlates positively with anxiety and depression.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4502" y="113815"/>
            <a:ext cx="8268623" cy="175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79"/>
              </a:lnSpc>
            </a:pPr>
            <a:r>
              <a:rPr lang="en-US" sz="10128">
                <a:solidFill>
                  <a:srgbClr val="153C38"/>
                </a:solidFill>
                <a:latin typeface="TC Milo"/>
                <a:ea typeface="TC Milo"/>
                <a:cs typeface="TC Milo"/>
                <a:sym typeface="TC Milo"/>
              </a:rPr>
              <a:t>Data 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3476" y="1346687"/>
            <a:ext cx="3711226" cy="181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6"/>
              </a:lnSpc>
            </a:pPr>
            <a:r>
              <a:rPr lang="en-US" sz="10569">
                <a:solidFill>
                  <a:srgbClr val="73D3C3"/>
                </a:solidFill>
                <a:latin typeface="Twister"/>
                <a:ea typeface="Twister"/>
                <a:cs typeface="Twister"/>
                <a:sym typeface="Twister"/>
              </a:rPr>
              <a:t>Examples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399</Words>
  <Application>Microsoft Office PowerPoint</Application>
  <PresentationFormat>Custom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Twister</vt:lpstr>
      <vt:lpstr>TC Milo</vt:lpstr>
      <vt:lpstr>Calibri</vt:lpstr>
      <vt:lpstr>Helios Condensed</vt:lpstr>
      <vt:lpstr>Arial</vt:lpstr>
      <vt:lpstr>Helios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Social Media on Mental Health</dc:title>
  <cp:lastModifiedBy>aya laheb</cp:lastModifiedBy>
  <cp:revision>2</cp:revision>
  <dcterms:created xsi:type="dcterms:W3CDTF">2006-08-16T00:00:00Z</dcterms:created>
  <dcterms:modified xsi:type="dcterms:W3CDTF">2024-11-21T13:31:05Z</dcterms:modified>
  <dc:identifier>DAGW7Z66Dsw</dc:identifier>
</cp:coreProperties>
</file>